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8"/>
  </p:notesMasterIdLst>
  <p:sldIdLst>
    <p:sldId id="270" r:id="rId2"/>
    <p:sldId id="257" r:id="rId3"/>
    <p:sldId id="259" r:id="rId4"/>
    <p:sldId id="262" r:id="rId5"/>
    <p:sldId id="265" r:id="rId6"/>
    <p:sldId id="269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10" r:id="rId16"/>
    <p:sldId id="290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1" autoAdjust="0"/>
    <p:restoredTop sz="79070" autoAdjust="0"/>
  </p:normalViewPr>
  <p:slideViewPr>
    <p:cSldViewPr>
      <p:cViewPr varScale="1">
        <p:scale>
          <a:sx n="91" d="100"/>
          <a:sy n="91" d="100"/>
        </p:scale>
        <p:origin x="10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A286B-45A3-4AE8-BFA9-02487453741C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FEDCF-6FC2-4BC8-993F-0EA73ECBC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7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Нормальный уровень сахара крови натощак (до завтрака):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3.3-5.5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ммоль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плазме результат на 12% выше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Если превышает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6.1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ммоль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сахарном диабет. Если уровень сахара оказывается между нормой и диабетическим уровнем – это промежуточная зона («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предиабет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называемая также нарушение толерантности к глюкозе (НТГ)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современным рекомендациям, для постановки диагноза достаточно двукратно (в разные дни) выявить уровень сахара крови выше порогового уровня. При наличии выраженных симптомов сахарного диабета – достаточно однократного измерения уровня сахара. Норма от возраста не зависит.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 также проведение пробы с «сахарной нагрузкой» (пациент выпивает 75 г глюкозы в виде сиропа, уровень сахара определяется перед этим и через 2 часа после приема глюкозы). Нормальный уровень сахара через 2 часа после нагрузки – до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7.8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ммоль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/л, сахарному диабету соответствует уровень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11.1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ммоль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 выше (промежуточное значение –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предиабет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00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Нормализация уровня сахара в крови.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Нормализация артериального давления (при его повышении процесс развития диабетической нефропатии протекает значительно быстрее).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Профилактика атеросклероза и улучшение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микроциркуляции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крови: отказ от курения, сокращение продуктов, содержащих холестерин, а также животного белка в рационе.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Ингибиторы АПФ (при артериальной гипертензии – подбор дозы для нормализации АД, у пациентов без гипертензии – в максимально переносимой дозе).Это такие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препараты,как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энап,каптоприл,итд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При постоянном приеме – доказано замедление прогрессирования нефропатии.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Нефропротективный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эффект усиливается при добавлении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верапамила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Данные принципы актуальны только в качестве профилактики или устранения диабетической нефропатии на самой ранней стадии. Если же у больного уже развилась почечная недостаточность, применяются более серьезные препараты и процедуры, назначаемые врачом после ряда дополнительных исследований. Обязательны в этом случае диета с максимально сниженным содержанием белка, а также прием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энтеросорбентов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составов, содержащих незаменимые аминокислоты.       При своевременной диагностике и правильном лечении диабетической нефропатии удается, как минимум, на достаточно длительное время отсрочить назначение гемодиализа, а в лучшем случае - вообще не допустить необратимых процессов в почечных тканях.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44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Диабетическая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нейропатия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 поражение периферических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нервов.Нервы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связывают головной мозг со спинным мозгом, различными органами и частями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тела.Вызванные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высоким сахаром, метаболические нарушения являются пусковым звеном в развитии диабетической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полинейропатии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Первоначальные нарушения обмена веществ в нервных волокнах ведут к нарушению их функции и последующим структурным изменениям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них.Признаки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полинейропатии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сначала появляются в стопах, позже в кистях.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Снижается или теряется способность определять температуру.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--В конечностях возникает чувство покалывания, жжения.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--Пациента беспокоят боли, которые, обычно усиливаются ночью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--Наступает онемение и потеря чувствительности ног, затем рук                     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--Отмечается чувство зябкости и похолодания в конечностях.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--Пациенты замечают изменения кожи-- сухость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кожи,шелушение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покраснение подошвенной части стопы, повышенная влажность стоп                     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--Могут образовываться костные мозоли, открытые раны или язвы на стопах.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-- Ощущение нетипичной ,повышенной чувствительности кожи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 Отмечается невозможность чувствовать движения в пальцах или стопах                     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 Наблюдается потеря равновесия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 Отмечаются изменения в мелких суставах стопы и голеностопных суставах                  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6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Стремитесь сохранять уровень сахара в крови близким к нормальным значениям.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2)уход за ногами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Прекратите курить.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4) Избегайте принятия алкоголя, так как это может усугублять степень повреждения нервов.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5) Появление ощущений, характерных для поражения нервов при сахарном диабете, всегда является сигналом для проведения неврологического обследования и лечения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6) При отсутствии ощущений, типичных для поражения нервов, один раз в год следует проводить обследование на специальных приборах, чтобы выявить болезнь на самых ранних стадиях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7) Помните, что погибшие нервные волокна не восстанавливаются, поэтому диагностика должна быть своевременной и лечение должно быть назначено вовремя.</a:t>
            </a:r>
            <a:endParaRPr lang="ru-RU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8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современном</a:t>
            </a:r>
            <a:r>
              <a:rPr lang="ru-RU" baseline="0" dirty="0" smtClean="0"/>
              <a:t> этапе развития </a:t>
            </a:r>
            <a:r>
              <a:rPr lang="ru-RU" baseline="0" dirty="0" err="1" smtClean="0"/>
              <a:t>диабетологии</a:t>
            </a:r>
            <a:r>
              <a:rPr lang="ru-RU" baseline="0" dirty="0" smtClean="0"/>
              <a:t> принято использовать именно термин « управление» Сахарным диабетом 2 типа, так как термин «лечение» не отражает комплекс всех мероприятий, необходимых для успешной жизни с таким заболеванием. Данный комплекс включает диетотерапию, физическую активность, обучение и участие пациента и медикаментозная </a:t>
            </a:r>
            <a:r>
              <a:rPr lang="ru-RU" baseline="0" dirty="0" err="1" smtClean="0"/>
              <a:t>таблетированная</a:t>
            </a:r>
            <a:r>
              <a:rPr lang="ru-RU" baseline="0" dirty="0" smtClean="0"/>
              <a:t> или инсулинотерапия.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9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наиболее важных процессов обмена веществ в организме человека является превращение пищи в энергию и тепло.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Ферменты, вырабатываемые поджелудочной железой, помогают расщеплять в кишечнике питательные вещества, например, углеводы расщепляются до глюкозы. После расщепления эти вещества поступают в кровь, а оттуда разносятся ко всем клеткам нашего организма. Только с помощью инсулина сахар попадает в клетки и создает запасы энергии.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Здоровая поджелудочная железа выделяет в кровоток инсулин в ответ на поступление в кровь глюкозы. Инсулин, как ключ, «отпирает» клетки для того, чтобы обеспечить поступление в них глюкозы, которая даст им необходимую энергию. Одним из наиболее важных процессов обмена веществ в организме человека является превращение пищи в энергию и тепло.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Пища состоит из трех основных компонентов. В процессе пищеварения: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Углеводы превращаются в глюкозу (сахар крови)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Белки превращаются в аминокислоты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Жиры превращаются жирные кислоты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Энергию наш организм может получать из всех трех компонентов пищи, но углеводы -это основной, потому что когда нам срочно требуется энергия, углеводы могут быстро превращаться в сахар. В промежутках между едой нормальное содержание сахара в крови поддерживает печень, высвобождая глюкозу из своих запасов.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 чтобы сахар попал в клетки организма, поджелудочная железа выделяет в кровь инсулин. Инсулин, в свою очередь, добирается до своих рецепторов (участков, реагирующих на гормоны) на поверхности клеток. В клетки сахар может попасть только после того, как инсулин свяжется с рецепторами.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после еды содержание сахара в крови повышается, количество вырабатываемого инсулина также увеличивается, как раз для того, чтобы сахар мог быстро поступить внутрь клеток для усвоения организмом. В это время печень перестает выбрасывать сахар из своих собственных запасов в кровь и, наоборот, запасает его внутри себя с тем, чтобы использовать его позже. Когда инсулин заканчивает свою работу, он расщепляется и выводится из организма. Поэтому в организме запасы инсулина постоянно должны пополняться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6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Сахарный диабет 2 типа является весьма распространенным: им страдает от 2 до 10% населения нашей планеты. Существует также связь между ожирением и диабетом 2-го типа, при этом не у всех людей с ожирением развивается диабет 2-го типа.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момент установления диагноза инсулин вырабатывается у практически всех больных диабетом 2-го типа.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причина повышения сахара крови у этих людей кроется в том, что инсулин вырабатывается «неправильно» и органы и ткани не чувствуют его. Организм здорового человека чутко реагирует выбросом инсулина из поджелудочной железы на поступление глюкозы из кишечника в кровь. При диабете 2-го типа «неправильность» выработки инсулина заключается в замедленной реакции организма на еду и поступление глюкозы в кровь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Инсулин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появляется в крови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слишком поздно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поэтому глюкоз, поступившая с едой не усваивается. В результате уровень сахара в крови нарастает. Еще одна причина диабета 2-го типа заключается в нечувствительности м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ышц и жировой клетчатки к инсулину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Такое состояние называется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инсулинорезистентность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(невосприимчивость клеток и тканей к нормальному количеству инсулина)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Данный механизм изображен на слайде.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Домик это клетка, дверь- рецептор инсулина,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инсулин-ключ,открывающий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дверь для глюкозы. как видите дверь открыта не полностью, что отображает неправильную форму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рецептора,расположенного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клетке. В результате инсулин –ключ не открывает дверь для глюкозы и она остается в крови.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37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Симптомы повышенного сахара крови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Характерные проявления – частое мочеиспускание(за счет появления глюкозы в моче) сухость во рту, жажда и избыточное потребление жидкости (в ответ на обезвоживание), медленное заживление, а также сонливость,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слабость утомляемость,</a:t>
            </a:r>
            <a:r>
              <a:rPr lang="ru-RU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плохое зрение, потеря или </a:t>
            </a:r>
            <a:r>
              <a:rPr lang="ru-RU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увеличение веса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такая классическая симптоматика имеется далеко не всегда: примерно половина пациентов старше 40 лет с впервые выявленным диабетом вообще не испытывает никаких симптомов.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451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сахарного диабета  специфичны сосудистые осложнения. Меняется стенка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сосудов.Причина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 высокий сахар. Он попадает в клетки, которые выстилают стенку сосуда(эндотелиальные клетки). Лишний сахар связывается с белками этих клеток и приводит к утолщению стенки сосуда. Чем мельче сосуд, тем больше утолщение. Это утолщение сказывается на просвете сосуда. Мелкие сосуды будут сужаться быстрее, чем крупные. Те органы, где много мелких сосудов , страдают раньше других: глаза, почки, нижние конечности. Поражение мелких сосудов называется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микроангиопатия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Поражение глазного дна(сетчатки)--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поражение нефронов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почек--нефропатия,поражение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нижних конечностей--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микроангиопатия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Поражение крупных сосудов называется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макроангиопатия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поражение сердца(инфаркт), мозга(инсульт) и нижних конечностей(некроз и гангрена).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80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Специфичными изменениями при диабете  являются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отёк сетчатки.  Катаракта может развиваться не только у больных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диабетом,но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 наличии диабета она встречается значительно чаще. Говоря 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надо отметить, что оба типа диабета приводят к повреждению мелких кровеносных сосудов, которые питают сетчатку. Мелкие сосуды сетчатки могут повреждаться за счёт высокой концентрации сахара в крови и за счёт высокого артериального давления. Вначале стенка сосуда сетчатки начинает выбухать в наиболее слабых местах с формированием так называемых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микроаневризм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Последние могут разрываться и кровь  сквозь разорванную стенку просачивается в сетчатку. Элементы крови или жидкости, прорвавшиеся сквозь стенку сосуда, могут откладываться в виде депозитов на поверхности сетчатки. Эти депозиты известны как экссудаты. На этой стадии пациенты могут не подозревать о наличии у них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никаких нарушений со стороны зрения может не быть. Эти стадии называются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непролиферативная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препролиферативная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Следующая стадия-- пролиферативная, когда в сетчатке взамен повреждённых образуются новые кровеносные сосуды, которые приносят кислород и питательные вещества, необходимые для работы глаза. Но эти новые сосуды очень хрупкие, неполноценные, часто кровоточат даже без разрывов. Кровотечение может проникнуть в стекловидное тело глаза, при этом зрение резко ослабевает. Рост новых сосудов и последующие кровотечения приводят к разрастанию склеротической ткани, пронизывающей сетчатку и стекловидное тело. Если это произошло, то даже небольшие физические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нагрузкимогут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привести к отрыву (отслойке) сетчатки, что ведёт к частичной или полной потере зрения.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ранней стадии диабетической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часто симптомы поражения отсутствуют. Зрение может не изменяться до тех пор, пока заболевание не станет тяжёлым.  Со временем пациент начинает видеть расплывчато, или зрение полностью нарушается.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Однако,даже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далеко зашедшие стадии иногда могут прогрессировать в течение длительного периода времени без выраженного снижения остроты зрения, поэтому необходим регулярный осмотр окулиста.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Катаракта не является строго специфичной для сахарного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диабета,но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он является существенным фактором риска для её развития.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Катаракта развивается, когда хрусталик становится мутным. Так как эти помутнения не позволяют свету достичь сетчатки, то зрение ухудшается, и впоследствии может наступить слепота. Признаки катаракты: неясное или тусклое зрение, плохое видение в ночные часы, расплывчатость световых лучей, сверхчувствительность к свету и ослепление на свету, потребность в ярком свете при чтении и другой активности, потребность в частой смене очков. Катаракта развивается медленно и безболезненно. В результате пациент почти не замечает, что острота зрения падает.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Итак, вина этих осложнений-- высокий сахар.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688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Лечение.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Нормализация гликемии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Остальное лечение вспомогательное. При хорошем контроле прогрессирование осложнений замедляется.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менее 1-го раза в год проверять глазное дно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Если обнаружилась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проверять каждые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пол-года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При 2-й-3-й степени проверять 1 раз в 3-4 месяца, чтобы не пропустить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микроаневризмы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кровоизлияния, отслойку сетчатки. При начавшейся отслойке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лазеркоагуляцией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как сваркой, прижигают поражённое место и останавливают прогрессирование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После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лазеркоагуляции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как правило, зрение ухудшается, т.к.эта процедура является ожогом, потом улучшается. Лучше ,чем до коагуляции уже не будет, т.к.если клетки отслоились, то они не питаются. А значит, надо всё делать во время.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Криокоагуляция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лучи низкой температуры проходят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чрезкожно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При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лазеркоагуляции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лазер проходит через зрачок, может не попасть на сетчатку. Но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лазеркоагуляция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 отличии от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криокоагуляции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процедура безболезненная. При острых кровоизлияниях глаз полностью отключается. Надо срочно вызывать скорую(т.к. из-за кровоизлияния в стекловидное тело можно потерять глаз). Производится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витрэктомия--выкачивается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сгусток крови вместе с содержимым стекловидного тела и закачивается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физраствор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Если помощь пришла быстро, то пациент будет видеть. Если долго ждали, не обращались к врачам, то организм пытается сам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рассасать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сгусток. В таком случае неизбежны спайки, глаз видеть не будет. Провоцирует такой исход физическая нагрузка, повышение артериального давления.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Контроль гликемии (целевой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гликированный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гемоглобин уточнить</a:t>
            </a:r>
            <a:r>
              <a:rPr lang="ru-RU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лечащего врача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 артериального давления (меньше 130/80 мм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рт.ст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 являются важной частью профилактики диабетической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.Изменение уровня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триглицеридов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холестерина также играют немаловажную роль в развитии диабетической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 биохимическом анализе крови общий холестерин должен быть меньше 4,0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ммоль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/л..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Антиоксидантные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витамины А, С и Е  и, особенно,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каротиноиды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являются лечебными при фотохимическом повреждении сетчатки.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Хирургическое лечение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используют преимущественно для удаления катаракты и лечения выраженных стадий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ретинопатии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При катаракте хирург-офтальмолог  удаляет мутный хрусталик и в большинстве случаев замещает его прозрачным пластиковым хрусталиком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449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Диабетическая нефропатия действительно возникает из-за повреждающего действия повышенного сахара на почки. Опасен даже не сам белок - он лишь является свидетельством того, что сахарный диабет повреждает почки, и их функция со временем может нарушиться совсем (почечная недостаточность). В первую очередь через клубочки почек начинает проходить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микроальбумин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(белок в моче меньше 0,033 г/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или меньше 30 мг/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.). поэтому выявить заболевание в самом начале его развития можно только при помощи специальных методов обнаружения микроскопических доз белка в моче. Это первая стадия нефропатии.2-я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стадия--белок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виден в обычном анализе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мочи.Это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стадия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протеинурии.На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этой стадии происходят начальные структурные изменения почек. Визуально может появиться отёк лица. 3 стадия-- Все эти признаки + в биохимическом анализе крови повышение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креатинина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отёки. Это стадия хронической почечной недостаточности.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Главной сложностью в диагностике диабетической нефропатии является практически полное отсутствие каких бы то ни было выраженных локальных симптомов вплоть до развития почечной недостаточности: человек не испытывает неприятных ощущений при мочеиспускании, не чувствует боли в области поясницы и т.д. При плановом врачебном осмотре или ультразвуковом исследовании почек нефропатия зачастую выявляется только на поздних стадиях.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B8641-DC19-48F7-A2F8-DEAF47116A3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4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5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23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94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749E-3AAE-423B-BC0D-87CACA1A58FA}" type="datetimeFigureOut">
              <a:rPr lang="en-US"/>
              <a:pPr>
                <a:defRPr/>
              </a:pPr>
              <a:t>2/26/2020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DBDA-B9AB-4675-A43C-68C6394D48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49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9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9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6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5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2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83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9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6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3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9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1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" y="0"/>
            <a:ext cx="1218401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5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6381328"/>
            <a:ext cx="7806327" cy="332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01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55440" y="6165304"/>
            <a:ext cx="10980712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Дедов И.И., Шестакова М.В. Алгоритмы специализированной медицинской помощи  больным сахарным диабетом. Сахарный диабет  №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20,2019г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80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" y="14185"/>
            <a:ext cx="1218401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55440" y="6165304"/>
            <a:ext cx="10980712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Дедов И.И., Шестакова М.В. Алгоритмы специализированной медицинской помощи  больным сахарным диабетом. Сахарный диабет  №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20,2019г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"/>
            <a:ext cx="12182498" cy="685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магнитный диск 14"/>
          <p:cNvSpPr/>
          <p:nvPr/>
        </p:nvSpPr>
        <p:spPr>
          <a:xfrm>
            <a:off x="3935760" y="2204218"/>
            <a:ext cx="288032" cy="720080"/>
          </a:xfrm>
          <a:prstGeom prst="flowChartMagneticDis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881158" y="3143248"/>
            <a:ext cx="2880320" cy="2304256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024034" y="1571612"/>
            <a:ext cx="2448272" cy="1584176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38546" y="4357694"/>
            <a:ext cx="648072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81356" y="4357694"/>
            <a:ext cx="64807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5400000">
            <a:off x="3470796" y="4839758"/>
            <a:ext cx="216024" cy="252028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/>
          <p:cNvSpPr/>
          <p:nvPr/>
        </p:nvSpPr>
        <p:spPr>
          <a:xfrm>
            <a:off x="2063552" y="4088411"/>
            <a:ext cx="756084" cy="648072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0" name="Скругленная соединительная линия 9"/>
          <p:cNvCxnSpPr/>
          <p:nvPr/>
        </p:nvCxnSpPr>
        <p:spPr>
          <a:xfrm flipV="1">
            <a:off x="4049431" y="1456941"/>
            <a:ext cx="792088" cy="648072"/>
          </a:xfrm>
          <a:prstGeom prst="curved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flipV="1">
            <a:off x="4445475" y="1609341"/>
            <a:ext cx="584448" cy="495672"/>
          </a:xfrm>
          <a:prstGeom prst="curved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/>
          <p:nvPr/>
        </p:nvCxnSpPr>
        <p:spPr>
          <a:xfrm flipV="1">
            <a:off x="4049431" y="1477326"/>
            <a:ext cx="444624" cy="343272"/>
          </a:xfrm>
          <a:prstGeom prst="curved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024430" y="3643314"/>
            <a:ext cx="720080" cy="7560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Глюкоза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81686" y="4500570"/>
            <a:ext cx="720080" cy="7560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Глюкоза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24430" y="4572008"/>
            <a:ext cx="720080" cy="7560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Глюкоза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81620" y="2786058"/>
            <a:ext cx="720080" cy="7560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Глюкоза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881686" y="3643314"/>
            <a:ext cx="720080" cy="7560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Глюкоза</a:t>
            </a:r>
          </a:p>
        </p:txBody>
      </p:sp>
      <p:sp>
        <p:nvSpPr>
          <p:cNvPr id="2" name="Овал 1"/>
          <p:cNvSpPr/>
          <p:nvPr/>
        </p:nvSpPr>
        <p:spPr>
          <a:xfrm>
            <a:off x="7982285" y="3409126"/>
            <a:ext cx="432048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391859" y="3409127"/>
            <a:ext cx="440445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220236" y="2992128"/>
            <a:ext cx="391844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8391858" y="3741761"/>
            <a:ext cx="7810" cy="994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395764" y="4581128"/>
            <a:ext cx="2163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8367070" y="4722184"/>
            <a:ext cx="245010" cy="2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9624393" y="3453453"/>
            <a:ext cx="440445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384210" y="3043087"/>
            <a:ext cx="440445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9137104" y="3454618"/>
            <a:ext cx="440445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147608" y="3071161"/>
            <a:ext cx="440445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927386" y="3454618"/>
            <a:ext cx="440445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392145" y="3429001"/>
            <a:ext cx="440445" cy="461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7367830" y="3767799"/>
            <a:ext cx="7810" cy="994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9597013" y="3727461"/>
            <a:ext cx="7810" cy="994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594386" y="4722183"/>
            <a:ext cx="2502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392144" y="4736483"/>
            <a:ext cx="2502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367830" y="4581128"/>
            <a:ext cx="2163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9628298" y="4581128"/>
            <a:ext cx="2163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7453322" y="5643578"/>
            <a:ext cx="207170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Инсулин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309786" y="5643578"/>
            <a:ext cx="207170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Клетка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15198" y="6428255"/>
            <a:ext cx="11476802" cy="317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Дедов И.И., Анциферов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М.Б.,Майоров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А.Ю., Сурков Е.В., Мартынов В.Л.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Структуриованные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программы обучения больных Сахарным диабетом.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53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198" y="6428255"/>
            <a:ext cx="11476802" cy="317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Дедов И.И., Анциферов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М.Б.,Майоров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А.Ю., Сурков Е.В., Мартынов В.Л.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Структурированные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программы обучения больных Сахарным диабетом.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602038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+mj-lt"/>
              </a:rPr>
              <a:t>Занятие 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01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1484784"/>
            <a:ext cx="3398862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892"/>
            <a:ext cx="12218335" cy="687689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2497</Words>
  <Application>Microsoft Office PowerPoint</Application>
  <PresentationFormat>Широкоэкранный</PresentationFormat>
  <Paragraphs>82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 1</dc:title>
  <dc:creator>User</dc:creator>
  <cp:lastModifiedBy>Левина О.А.</cp:lastModifiedBy>
  <cp:revision>68</cp:revision>
  <cp:lastPrinted>2020-02-17T06:32:18Z</cp:lastPrinted>
  <dcterms:created xsi:type="dcterms:W3CDTF">2019-01-29T10:21:16Z</dcterms:created>
  <dcterms:modified xsi:type="dcterms:W3CDTF">2020-02-26T12:29:15Z</dcterms:modified>
</cp:coreProperties>
</file>